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CCFF"/>
    <a:srgbClr val="FF00FF"/>
    <a:srgbClr val="D60093"/>
    <a:srgbClr val="FF33CC"/>
    <a:srgbClr val="FF6699"/>
    <a:srgbClr val="FF99FF"/>
    <a:srgbClr val="FCDDCF"/>
    <a:srgbClr val="006600"/>
    <a:srgbClr val="66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밝은 스타일 2 - 강조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밝은 스타일 3 - 강조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보통 스타일 1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720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19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2807-0B24-44DA-817A-07558E936397}" type="datetimeFigureOut">
              <a:rPr lang="ko-KR" altLang="en-US" smtClean="0"/>
              <a:pPr/>
              <a:t>2010-12-17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CF73-D674-4DB4-A2A7-3D91E3AD14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2807-0B24-44DA-817A-07558E936397}" type="datetimeFigureOut">
              <a:rPr lang="ko-KR" altLang="en-US" smtClean="0"/>
              <a:pPr/>
              <a:t>2010-12-17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CF73-D674-4DB4-A2A7-3D91E3AD14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2807-0B24-44DA-817A-07558E936397}" type="datetimeFigureOut">
              <a:rPr lang="ko-KR" altLang="en-US" smtClean="0"/>
              <a:pPr/>
              <a:t>2010-12-17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CF73-D674-4DB4-A2A7-3D91E3AD14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2807-0B24-44DA-817A-07558E936397}" type="datetimeFigureOut">
              <a:rPr lang="ko-KR" altLang="en-US" smtClean="0"/>
              <a:pPr/>
              <a:t>2010-12-17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CF73-D674-4DB4-A2A7-3D91E3AD14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2807-0B24-44DA-817A-07558E936397}" type="datetimeFigureOut">
              <a:rPr lang="ko-KR" altLang="en-US" smtClean="0"/>
              <a:pPr/>
              <a:t>2010-12-17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CF73-D674-4DB4-A2A7-3D91E3AD14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2807-0B24-44DA-817A-07558E936397}" type="datetimeFigureOut">
              <a:rPr lang="ko-KR" altLang="en-US" smtClean="0"/>
              <a:pPr/>
              <a:t>2010-12-17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CF73-D674-4DB4-A2A7-3D91E3AD14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2807-0B24-44DA-817A-07558E936397}" type="datetimeFigureOut">
              <a:rPr lang="ko-KR" altLang="en-US" smtClean="0"/>
              <a:pPr/>
              <a:t>2010-12-17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CF73-D674-4DB4-A2A7-3D91E3AD14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2807-0B24-44DA-817A-07558E936397}" type="datetimeFigureOut">
              <a:rPr lang="ko-KR" altLang="en-US" smtClean="0"/>
              <a:pPr/>
              <a:t>2010-12-17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CF73-D674-4DB4-A2A7-3D91E3AD14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2807-0B24-44DA-817A-07558E936397}" type="datetimeFigureOut">
              <a:rPr lang="ko-KR" altLang="en-US" smtClean="0"/>
              <a:pPr/>
              <a:t>2010-12-17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CF73-D674-4DB4-A2A7-3D91E3AD14F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5" name="직사각형 4"/>
          <p:cNvSpPr/>
          <p:nvPr userDrawn="1"/>
        </p:nvSpPr>
        <p:spPr>
          <a:xfrm>
            <a:off x="0" y="-14067"/>
            <a:ext cx="9144000" cy="74558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6" name="그룹 5"/>
          <p:cNvGrpSpPr/>
          <p:nvPr userDrawn="1"/>
        </p:nvGrpSpPr>
        <p:grpSpPr>
          <a:xfrm>
            <a:off x="7441200" y="-21600"/>
            <a:ext cx="1702102" cy="759665"/>
            <a:chOff x="7451408" y="-21600"/>
            <a:chExt cx="1702102" cy="759665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26206" t="34423" r="30337" b="39615"/>
            <a:stretch>
              <a:fillRect/>
            </a:stretch>
          </p:blipFill>
          <p:spPr bwMode="auto">
            <a:xfrm>
              <a:off x="7451408" y="-21600"/>
              <a:ext cx="862359" cy="759665"/>
            </a:xfrm>
            <a:prstGeom prst="rect">
              <a:avLst/>
            </a:prstGeom>
            <a:solidFill>
              <a:schemeClr val="accent3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27500" t="34471" r="30096" b="39775"/>
            <a:stretch>
              <a:fillRect/>
            </a:stretch>
          </p:blipFill>
          <p:spPr bwMode="auto">
            <a:xfrm>
              <a:off x="8312068" y="-21600"/>
              <a:ext cx="841442" cy="753595"/>
            </a:xfrm>
            <a:prstGeom prst="rect">
              <a:avLst/>
            </a:prstGeom>
            <a:solidFill>
              <a:schemeClr val="accent3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9" name="모서리가 둥근 직사각형 8"/>
            <p:cNvSpPr/>
            <p:nvPr/>
          </p:nvSpPr>
          <p:spPr>
            <a:xfrm>
              <a:off x="7849772" y="604911"/>
              <a:ext cx="1294228" cy="11254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" name="직사각형 9"/>
          <p:cNvSpPr/>
          <p:nvPr userDrawn="1"/>
        </p:nvSpPr>
        <p:spPr>
          <a:xfrm>
            <a:off x="0" y="824248"/>
            <a:ext cx="9144000" cy="9015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2807-0B24-44DA-817A-07558E936397}" type="datetimeFigureOut">
              <a:rPr lang="ko-KR" altLang="en-US" smtClean="0"/>
              <a:pPr/>
              <a:t>2010-12-17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CF73-D674-4DB4-A2A7-3D91E3AD14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92807-0B24-44DA-817A-07558E936397}" type="datetimeFigureOut">
              <a:rPr lang="ko-KR" altLang="en-US" smtClean="0"/>
              <a:pPr/>
              <a:t>2010-12-17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CF73-D674-4DB4-A2A7-3D91E3AD14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92807-0B24-44DA-817A-07558E936397}" type="datetimeFigureOut">
              <a:rPr lang="ko-KR" altLang="en-US" smtClean="0"/>
              <a:pPr/>
              <a:t>2010-12-17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FCF73-D674-4DB4-A2A7-3D91E3AD14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4059" y="42204"/>
            <a:ext cx="58380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b="1" dirty="0" smtClean="0">
                <a:solidFill>
                  <a:schemeClr val="bg1"/>
                </a:solidFill>
                <a:latin typeface="휴먼엑스포" pitchFamily="18" charset="-127"/>
                <a:ea typeface="휴먼엑스포" pitchFamily="18" charset="-127"/>
              </a:rPr>
              <a:t>1</a:t>
            </a:r>
            <a:r>
              <a:rPr lang="ko-KR" altLang="en-US" sz="4000" b="1" dirty="0" smtClean="0">
                <a:solidFill>
                  <a:schemeClr val="bg1"/>
                </a:solidFill>
                <a:latin typeface="휴먼엑스포" pitchFamily="18" charset="-127"/>
                <a:ea typeface="휴먼엑스포" pitchFamily="18" charset="-127"/>
              </a:rPr>
              <a:t>차 시험 출제 계획표</a:t>
            </a:r>
            <a:endParaRPr lang="ko-KR" altLang="en-US" sz="4000" b="1" dirty="0">
              <a:solidFill>
                <a:schemeClr val="bg1"/>
              </a:solidFill>
              <a:latin typeface="휴먼엑스포" pitchFamily="18" charset="-127"/>
              <a:ea typeface="휴먼엑스포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648928" y="1238860"/>
          <a:ext cx="7890388" cy="527993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84904"/>
                <a:gridCol w="3510116"/>
                <a:gridCol w="2035278"/>
                <a:gridCol w="1460090"/>
              </a:tblGrid>
              <a:tr h="52799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분 야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과</a:t>
                      </a:r>
                      <a:r>
                        <a:rPr lang="ko-KR" altLang="en-US" sz="2000" baseline="0" dirty="0" smtClean="0">
                          <a:latin typeface="휴먼모음T" pitchFamily="18" charset="-127"/>
                          <a:ea typeface="휴먼모음T" pitchFamily="18" charset="-127"/>
                        </a:rPr>
                        <a:t>  목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출제비율</a:t>
                      </a:r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(%)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총 </a:t>
                      </a:r>
                      <a:r>
                        <a:rPr lang="ko-KR" altLang="en-US" sz="2000" dirty="0" err="1" smtClean="0">
                          <a:latin typeface="휴먼모음T" pitchFamily="18" charset="-127"/>
                          <a:ea typeface="휴먼모음T" pitchFamily="18" charset="-127"/>
                        </a:rPr>
                        <a:t>문항수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</a:tr>
              <a:tr h="52799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1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영양교육 및 상담실습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20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8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</a:tr>
              <a:tr h="527993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2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생애주기 </a:t>
                      </a:r>
                      <a:r>
                        <a:rPr lang="ko-KR" altLang="en-US" sz="2000" dirty="0" err="1" smtClean="0">
                          <a:latin typeface="휴먼모음T" pitchFamily="18" charset="-127"/>
                          <a:ea typeface="휴먼모음T" pitchFamily="18" charset="-127"/>
                        </a:rPr>
                        <a:t>영영학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15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6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</a:tr>
              <a:tr h="52799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영양판정 및 실습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12.5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5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</a:tr>
              <a:tr h="52799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식사요법 및 실습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12.5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5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</a:tr>
              <a:tr h="527993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3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err="1" smtClean="0">
                          <a:latin typeface="휴먼모음T" pitchFamily="18" charset="-127"/>
                          <a:ea typeface="휴먼모음T" pitchFamily="18" charset="-127"/>
                        </a:rPr>
                        <a:t>식품학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10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4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</a:tr>
              <a:tr h="52799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조리원리 및 실습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10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4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</a:tr>
              <a:tr h="527993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4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단체급식 및 실습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10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4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</a:tr>
              <a:tr h="52799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위생학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10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4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</a:tr>
              <a:tr h="527993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합    계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100%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40</a:t>
                      </a:r>
                      <a:r>
                        <a:rPr lang="ko-KR" altLang="en-US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문항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4059" y="42204"/>
            <a:ext cx="58380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b="1" dirty="0" smtClean="0">
                <a:solidFill>
                  <a:schemeClr val="bg1"/>
                </a:solidFill>
                <a:latin typeface="휴먼엑스포" pitchFamily="18" charset="-127"/>
                <a:ea typeface="휴먼엑스포" pitchFamily="18" charset="-127"/>
              </a:rPr>
              <a:t>논술형 문제 출제 계획표</a:t>
            </a:r>
            <a:endParaRPr lang="ko-KR" altLang="en-US" sz="4000" b="1" dirty="0">
              <a:solidFill>
                <a:schemeClr val="bg1"/>
              </a:solidFill>
              <a:latin typeface="휴먼엑스포" pitchFamily="18" charset="-127"/>
              <a:ea typeface="휴먼엑스포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648928" y="1238860"/>
          <a:ext cx="7890388" cy="527993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84904"/>
                <a:gridCol w="3510116"/>
                <a:gridCol w="2035278"/>
                <a:gridCol w="1460090"/>
              </a:tblGrid>
              <a:tr h="527993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err="1" smtClean="0">
                          <a:latin typeface="휴먼모음T" pitchFamily="18" charset="-127"/>
                          <a:ea typeface="휴먼모음T" pitchFamily="18" charset="-127"/>
                        </a:rPr>
                        <a:t>대영역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세 부 영 역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2</a:t>
                      </a:r>
                      <a:r>
                        <a:rPr lang="ko-KR" altLang="en-US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차 시험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</a:tr>
              <a:tr h="52799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solidFill>
                            <a:schemeClr val="bg1"/>
                          </a:solidFill>
                          <a:latin typeface="휴먼모음T" pitchFamily="18" charset="-127"/>
                          <a:ea typeface="휴먼모음T" pitchFamily="18" charset="-127"/>
                        </a:rPr>
                        <a:t>출제비율</a:t>
                      </a:r>
                      <a:r>
                        <a:rPr lang="en-US" altLang="ko-KR" sz="2000" dirty="0" smtClean="0">
                          <a:solidFill>
                            <a:schemeClr val="bg1"/>
                          </a:solidFill>
                          <a:latin typeface="휴먼모음T" pitchFamily="18" charset="-127"/>
                          <a:ea typeface="휴먼모음T" pitchFamily="18" charset="-127"/>
                        </a:rPr>
                        <a:t>(%)</a:t>
                      </a:r>
                      <a:endParaRPr lang="ko-KR" altLang="en-US" sz="2000" dirty="0">
                        <a:solidFill>
                          <a:schemeClr val="bg1"/>
                        </a:solidFill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err="1" smtClean="0">
                          <a:solidFill>
                            <a:schemeClr val="bg1"/>
                          </a:solidFill>
                          <a:latin typeface="휴먼모음T" pitchFamily="18" charset="-127"/>
                          <a:ea typeface="휴먼모음T" pitchFamily="18" charset="-127"/>
                        </a:rPr>
                        <a:t>문항수</a:t>
                      </a:r>
                      <a:endParaRPr lang="ko-KR" altLang="en-US" sz="2000" dirty="0">
                        <a:solidFill>
                          <a:schemeClr val="bg1"/>
                        </a:solidFill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>
                    <a:solidFill>
                      <a:schemeClr val="accent6"/>
                    </a:solidFill>
                  </a:tcPr>
                </a:tc>
              </a:tr>
              <a:tr h="52799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1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영양교육 및 상담실습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20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1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</a:tr>
              <a:tr h="527993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2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생애주기 영양학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40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1~2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</a:tr>
              <a:tr h="52799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영양판정 및 실습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</a:tr>
              <a:tr h="52799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식사요법 및 실습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</a:tr>
              <a:tr h="527993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3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err="1" smtClean="0">
                          <a:latin typeface="휴먼모음T" pitchFamily="18" charset="-127"/>
                          <a:ea typeface="휴먼모음T" pitchFamily="18" charset="-127"/>
                        </a:rPr>
                        <a:t>식품학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40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1~2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</a:tr>
              <a:tr h="52799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조리원리 및 실습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</a:tr>
              <a:tr h="52799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단체급식 및 실습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</a:tr>
              <a:tr h="52799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식품위생학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4350" y="42204"/>
            <a:ext cx="6382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b="1" dirty="0" smtClean="0">
                <a:solidFill>
                  <a:schemeClr val="bg1"/>
                </a:solidFill>
                <a:latin typeface="휴먼엑스포" pitchFamily="18" charset="-127"/>
                <a:ea typeface="휴먼엑스포" pitchFamily="18" charset="-127"/>
              </a:rPr>
              <a:t>2</a:t>
            </a:r>
            <a:r>
              <a:rPr lang="ko-KR" altLang="en-US" sz="4000" b="1" dirty="0" smtClean="0">
                <a:solidFill>
                  <a:schemeClr val="bg1"/>
                </a:solidFill>
                <a:latin typeface="휴먼엑스포" pitchFamily="18" charset="-127"/>
                <a:ea typeface="휴먼엑스포" pitchFamily="18" charset="-127"/>
              </a:rPr>
              <a:t>차 시험</a:t>
            </a:r>
            <a:r>
              <a:rPr lang="en-US" altLang="ko-KR" sz="4000" b="1" dirty="0" smtClean="0">
                <a:solidFill>
                  <a:schemeClr val="bg1"/>
                </a:solidFill>
                <a:latin typeface="휴먼엑스포" pitchFamily="18" charset="-127"/>
                <a:ea typeface="휴먼엑스포" pitchFamily="18" charset="-127"/>
              </a:rPr>
              <a:t>(</a:t>
            </a:r>
            <a:r>
              <a:rPr lang="ko-KR" altLang="en-US" sz="4000" b="1" dirty="0" smtClean="0">
                <a:solidFill>
                  <a:schemeClr val="bg1"/>
                </a:solidFill>
                <a:latin typeface="휴먼엑스포" pitchFamily="18" charset="-127"/>
                <a:ea typeface="휴먼엑스포" pitchFamily="18" charset="-127"/>
              </a:rPr>
              <a:t>논술형</a:t>
            </a:r>
            <a:r>
              <a:rPr lang="en-US" altLang="ko-KR" sz="4000" b="1" dirty="0" smtClean="0">
                <a:solidFill>
                  <a:schemeClr val="bg1"/>
                </a:solidFill>
                <a:latin typeface="휴먼엑스포" pitchFamily="18" charset="-127"/>
                <a:ea typeface="휴먼엑스포" pitchFamily="18" charset="-127"/>
              </a:rPr>
              <a:t>) </a:t>
            </a:r>
            <a:r>
              <a:rPr lang="ko-KR" altLang="en-US" sz="4000" b="1" dirty="0" smtClean="0">
                <a:solidFill>
                  <a:schemeClr val="bg1"/>
                </a:solidFill>
                <a:latin typeface="휴먼엑스포" pitchFamily="18" charset="-127"/>
                <a:ea typeface="휴먼엑스포" pitchFamily="18" charset="-127"/>
              </a:rPr>
              <a:t>평가 도구</a:t>
            </a:r>
            <a:endParaRPr lang="ko-KR" altLang="en-US" sz="4000" b="1" dirty="0">
              <a:solidFill>
                <a:schemeClr val="bg1"/>
              </a:solidFill>
              <a:latin typeface="휴먼엑스포" pitchFamily="18" charset="-127"/>
              <a:ea typeface="휴먼엑스포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194" y="1578074"/>
            <a:ext cx="783139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맑은 고딕" pitchFamily="50" charset="-127"/>
              <a:buChar char="*"/>
            </a:pPr>
            <a:r>
              <a:rPr lang="en-US" altLang="ko-KR" sz="2500" dirty="0" smtClean="0"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2500" dirty="0" smtClean="0">
                <a:latin typeface="휴먼모음T" pitchFamily="18" charset="-127"/>
                <a:ea typeface="휴먼모음T" pitchFamily="18" charset="-127"/>
              </a:rPr>
              <a:t>영양 교과 지식에 대한 종합적 통합적 이해와 적용 능력</a:t>
            </a:r>
            <a:r>
              <a:rPr lang="en-US" altLang="ko-KR" sz="2500" dirty="0" smtClean="0">
                <a:latin typeface="휴먼모음T" pitchFamily="18" charset="-127"/>
                <a:ea typeface="휴먼모음T" pitchFamily="18" charset="-127"/>
              </a:rPr>
              <a:t>,</a:t>
            </a:r>
          </a:p>
          <a:p>
            <a:r>
              <a:rPr lang="en-US" altLang="ko-KR" sz="2500" dirty="0" smtClean="0">
                <a:latin typeface="휴먼모음T" pitchFamily="18" charset="-127"/>
                <a:ea typeface="휴먼모음T" pitchFamily="18" charset="-127"/>
              </a:rPr>
              <a:t>  </a:t>
            </a:r>
            <a:r>
              <a:rPr lang="ko-KR" altLang="en-US" sz="2500" dirty="0" smtClean="0">
                <a:latin typeface="휴먼모음T" pitchFamily="18" charset="-127"/>
                <a:ea typeface="휴먼모음T" pitchFamily="18" charset="-127"/>
              </a:rPr>
              <a:t>논리적 사고력</a:t>
            </a:r>
            <a:r>
              <a:rPr lang="en-US" altLang="ko-KR" sz="2500" dirty="0" smtClean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2500" dirty="0" smtClean="0">
                <a:latin typeface="휴먼모음T" pitchFamily="18" charset="-127"/>
                <a:ea typeface="휴먼모음T" pitchFamily="18" charset="-127"/>
              </a:rPr>
              <a:t>창의적 문제 </a:t>
            </a:r>
            <a:r>
              <a:rPr lang="ko-KR" altLang="en-US" sz="2500" dirty="0" err="1" smtClean="0">
                <a:latin typeface="휴먼모음T" pitchFamily="18" charset="-127"/>
                <a:ea typeface="휴먼모음T" pitchFamily="18" charset="-127"/>
              </a:rPr>
              <a:t>해결력을</a:t>
            </a:r>
            <a:r>
              <a:rPr lang="ko-KR" altLang="en-US" sz="2500" dirty="0" smtClean="0">
                <a:latin typeface="휴먼모음T" pitchFamily="18" charset="-127"/>
                <a:ea typeface="휴먼모음T" pitchFamily="18" charset="-127"/>
              </a:rPr>
              <a:t> 측정함</a:t>
            </a:r>
            <a:endParaRPr lang="en-US" altLang="ko-KR" sz="2500" dirty="0" smtClean="0"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7366" y="4753814"/>
            <a:ext cx="853440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맑은 고딕" pitchFamily="50" charset="-127"/>
              <a:buChar char="*"/>
            </a:pPr>
            <a:r>
              <a:rPr lang="en-US" altLang="ko-KR" sz="2500" dirty="0" smtClean="0">
                <a:latin typeface="휴먼모음T" pitchFamily="18" charset="-127"/>
                <a:ea typeface="휴먼모음T" pitchFamily="18" charset="-127"/>
              </a:rPr>
              <a:t> 2</a:t>
            </a:r>
            <a:r>
              <a:rPr lang="ko-KR" altLang="en-US" sz="2500" dirty="0" smtClean="0">
                <a:latin typeface="휴먼모음T" pitchFamily="18" charset="-127"/>
                <a:ea typeface="휴먼모음T" pitchFamily="18" charset="-127"/>
              </a:rPr>
              <a:t>차 시험은 </a:t>
            </a:r>
            <a:r>
              <a:rPr lang="en-US" altLang="ko-KR" sz="2500" dirty="0" smtClean="0">
                <a:latin typeface="휴먼모음T" pitchFamily="18" charset="-127"/>
                <a:ea typeface="휴먼모음T" pitchFamily="18" charset="-127"/>
              </a:rPr>
              <a:t>1</a:t>
            </a:r>
            <a:r>
              <a:rPr lang="ko-KR" altLang="en-US" sz="2500" dirty="0" smtClean="0">
                <a:latin typeface="휴먼모음T" pitchFamily="18" charset="-127"/>
                <a:ea typeface="휴먼모음T" pitchFamily="18" charset="-127"/>
              </a:rPr>
              <a:t>차 및 </a:t>
            </a:r>
            <a:r>
              <a:rPr lang="en-US" altLang="ko-KR" sz="2500" dirty="0" smtClean="0">
                <a:latin typeface="휴먼모음T" pitchFamily="18" charset="-127"/>
                <a:ea typeface="휴먼모음T" pitchFamily="18" charset="-127"/>
              </a:rPr>
              <a:t>3</a:t>
            </a:r>
            <a:r>
              <a:rPr lang="ko-KR" altLang="en-US" sz="2500" dirty="0" smtClean="0">
                <a:latin typeface="휴먼모음T" pitchFamily="18" charset="-127"/>
                <a:ea typeface="휴먼모음T" pitchFamily="18" charset="-127"/>
              </a:rPr>
              <a:t>차 시험과 더불어 궁극적으로 영양교육</a:t>
            </a:r>
            <a:endParaRPr lang="en-US" altLang="ko-KR" sz="2500" dirty="0" smtClean="0">
              <a:latin typeface="휴먼모음T" pitchFamily="18" charset="-127"/>
              <a:ea typeface="휴먼모음T" pitchFamily="18" charset="-127"/>
            </a:endParaRPr>
          </a:p>
          <a:p>
            <a:r>
              <a:rPr lang="en-US" altLang="ko-KR" sz="2500" dirty="0">
                <a:latin typeface="휴먼모음T" pitchFamily="18" charset="-127"/>
                <a:ea typeface="휴먼모음T" pitchFamily="18" charset="-127"/>
              </a:rPr>
              <a:t>  </a:t>
            </a:r>
            <a:r>
              <a:rPr lang="ko-KR" altLang="en-US" sz="2500" dirty="0" smtClean="0">
                <a:latin typeface="휴먼모음T" pitchFamily="18" charset="-127"/>
                <a:ea typeface="휴먼모음T" pitchFamily="18" charset="-127"/>
              </a:rPr>
              <a:t>능력 측정의 과정 및 방법 면에서 다원화와 입체화에 기여함</a:t>
            </a:r>
            <a:endParaRPr lang="en-US" altLang="ko-KR" sz="2500" dirty="0" smtClean="0"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7366" y="3057794"/>
            <a:ext cx="86966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dirty="0" smtClean="0">
                <a:solidFill>
                  <a:schemeClr val="accent6">
                    <a:lumMod val="75000"/>
                  </a:schemeClr>
                </a:solidFill>
                <a:latin typeface="휴먼모음T" pitchFamily="18" charset="-127"/>
                <a:ea typeface="휴먼모음T" pitchFamily="18" charset="-127"/>
              </a:rPr>
              <a:t>★문제에 접근하고 자료를 이용하며</a:t>
            </a:r>
            <a:r>
              <a:rPr lang="en-US" altLang="ko-KR" sz="2500" dirty="0" smtClean="0">
                <a:solidFill>
                  <a:schemeClr val="accent6">
                    <a:lumMod val="75000"/>
                  </a:schemeClr>
                </a:solidFill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2500" dirty="0" smtClean="0">
                <a:solidFill>
                  <a:schemeClr val="accent6">
                    <a:lumMod val="75000"/>
                  </a:schemeClr>
                </a:solidFill>
                <a:latin typeface="휴먼모음T" pitchFamily="18" charset="-127"/>
                <a:ea typeface="휴먼모음T" pitchFamily="18" charset="-127"/>
              </a:rPr>
              <a:t>응답을 구성하는 등의 모든</a:t>
            </a:r>
            <a:endParaRPr lang="en-US" altLang="ko-KR" sz="2500" dirty="0" smtClean="0">
              <a:solidFill>
                <a:schemeClr val="accent6">
                  <a:lumMod val="7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  <a:p>
            <a:r>
              <a:rPr lang="en-US" altLang="ko-KR" sz="2500" dirty="0">
                <a:solidFill>
                  <a:schemeClr val="accent6">
                    <a:lumMod val="7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2500" dirty="0" smtClean="0">
                <a:solidFill>
                  <a:schemeClr val="accent6">
                    <a:lumMod val="75000"/>
                  </a:schemeClr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2500" dirty="0" smtClean="0">
                <a:solidFill>
                  <a:schemeClr val="accent6">
                    <a:lumMod val="75000"/>
                  </a:schemeClr>
                </a:solidFill>
                <a:latin typeface="휴먼모음T" pitchFamily="18" charset="-127"/>
                <a:ea typeface="휴먼모음T" pitchFamily="18" charset="-127"/>
              </a:rPr>
              <a:t>과정에서 타당하고 합리적인 자세를 견지하고 있는가를 측정</a:t>
            </a:r>
            <a:endParaRPr lang="en-US" altLang="ko-KR" sz="2500" dirty="0" smtClean="0">
              <a:solidFill>
                <a:schemeClr val="accent6">
                  <a:lumMod val="75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4350" y="42204"/>
            <a:ext cx="6382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b="1" dirty="0" smtClean="0">
                <a:solidFill>
                  <a:schemeClr val="bg1"/>
                </a:solidFill>
                <a:latin typeface="휴먼엑스포" pitchFamily="18" charset="-127"/>
                <a:ea typeface="휴먼엑스포" pitchFamily="18" charset="-127"/>
              </a:rPr>
              <a:t>논술형 문항 채점 기준</a:t>
            </a:r>
            <a:endParaRPr lang="ko-KR" altLang="en-US" sz="4000" b="1" dirty="0">
              <a:solidFill>
                <a:schemeClr val="bg1"/>
              </a:solidFill>
              <a:latin typeface="휴먼엑스포" pitchFamily="18" charset="-127"/>
              <a:ea typeface="휴먼엑스포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693174" y="1397001"/>
          <a:ext cx="7934632" cy="48809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8013"/>
                <a:gridCol w="5766619"/>
              </a:tblGrid>
              <a:tr h="61523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b="0" dirty="0" smtClean="0">
                          <a:solidFill>
                            <a:schemeClr val="bg1"/>
                          </a:solidFill>
                          <a:latin typeface="휴먼모음T" pitchFamily="18" charset="-127"/>
                          <a:ea typeface="휴먼모음T" pitchFamily="18" charset="-127"/>
                        </a:rPr>
                        <a:t>평</a:t>
                      </a:r>
                      <a:r>
                        <a:rPr lang="ko-KR" altLang="en-US" sz="2000" b="0" baseline="0" dirty="0" smtClean="0">
                          <a:solidFill>
                            <a:schemeClr val="bg1"/>
                          </a:solidFill>
                          <a:latin typeface="휴먼모음T" pitchFamily="18" charset="-127"/>
                          <a:ea typeface="휴먼모음T" pitchFamily="18" charset="-127"/>
                        </a:rPr>
                        <a:t> 가 요 소</a:t>
                      </a:r>
                      <a:endParaRPr lang="ko-KR" altLang="en-US" sz="2000" b="0" dirty="0">
                        <a:solidFill>
                          <a:schemeClr val="bg1"/>
                        </a:solidFill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평 가 기 준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</a:tr>
              <a:tr h="61523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b="0" dirty="0" smtClean="0">
                          <a:solidFill>
                            <a:schemeClr val="bg1"/>
                          </a:solidFill>
                          <a:latin typeface="휴먼모음T" pitchFamily="18" charset="-127"/>
                          <a:ea typeface="휴먼모음T" pitchFamily="18" charset="-127"/>
                        </a:rPr>
                        <a:t>내 용 </a:t>
                      </a:r>
                      <a:r>
                        <a:rPr lang="en-US" altLang="ko-KR" sz="2000" b="0" dirty="0" smtClean="0">
                          <a:solidFill>
                            <a:schemeClr val="bg1"/>
                          </a:solidFill>
                          <a:latin typeface="휴먼모음T" pitchFamily="18" charset="-127"/>
                          <a:ea typeface="휴먼모음T" pitchFamily="18" charset="-127"/>
                        </a:rPr>
                        <a:t>(15</a:t>
                      </a:r>
                      <a:r>
                        <a:rPr lang="ko-KR" altLang="en-US" sz="2000" b="0" dirty="0" smtClean="0">
                          <a:solidFill>
                            <a:schemeClr val="bg1"/>
                          </a:solidFill>
                          <a:latin typeface="휴먼모음T" pitchFamily="18" charset="-127"/>
                          <a:ea typeface="휴먼모음T" pitchFamily="18" charset="-127"/>
                        </a:rPr>
                        <a:t>점</a:t>
                      </a:r>
                      <a:r>
                        <a:rPr lang="en-US" altLang="ko-KR" sz="2000" b="0" dirty="0" smtClean="0">
                          <a:solidFill>
                            <a:schemeClr val="bg1"/>
                          </a:solidFill>
                          <a:latin typeface="휴먼모음T" pitchFamily="18" charset="-127"/>
                          <a:ea typeface="휴먼모음T" pitchFamily="18" charset="-127"/>
                        </a:rPr>
                        <a:t>)</a:t>
                      </a:r>
                      <a:endParaRPr lang="ko-KR" altLang="en-US" sz="2000" b="0" dirty="0">
                        <a:solidFill>
                          <a:schemeClr val="bg1"/>
                        </a:solidFill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분석적 채점방법 이용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</a:tr>
              <a:tr h="2035017">
                <a:tc>
                  <a:txBody>
                    <a:bodyPr/>
                    <a:lstStyle/>
                    <a:p>
                      <a:pPr algn="ctr" latinLnBrk="1"/>
                      <a:endParaRPr lang="en-US" altLang="ko-KR" sz="2000" b="0" dirty="0" smtClean="0">
                        <a:solidFill>
                          <a:schemeClr val="bg1"/>
                        </a:solidFill>
                        <a:latin typeface="휴먼모음T" pitchFamily="18" charset="-127"/>
                        <a:ea typeface="휴먼모음T" pitchFamily="18" charset="-127"/>
                      </a:endParaRPr>
                    </a:p>
                    <a:p>
                      <a:pPr algn="ctr" latinLnBrk="1"/>
                      <a:r>
                        <a:rPr lang="ko-KR" altLang="en-US" sz="2000" b="0" dirty="0" smtClean="0">
                          <a:solidFill>
                            <a:schemeClr val="bg1"/>
                          </a:solidFill>
                          <a:latin typeface="휴먼모음T" pitchFamily="18" charset="-127"/>
                          <a:ea typeface="휴먼모음T" pitchFamily="18" charset="-127"/>
                        </a:rPr>
                        <a:t>구성 및 조직</a:t>
                      </a:r>
                      <a:endParaRPr lang="en-US" altLang="ko-KR" sz="2000" b="0" dirty="0" smtClean="0">
                        <a:solidFill>
                          <a:schemeClr val="bg1"/>
                        </a:solidFill>
                        <a:latin typeface="휴먼모음T" pitchFamily="18" charset="-127"/>
                        <a:ea typeface="휴먼모음T" pitchFamily="18" charset="-127"/>
                      </a:endParaRPr>
                    </a:p>
                    <a:p>
                      <a:pPr algn="ctr" latinLnBrk="1"/>
                      <a:endParaRPr lang="en-US" altLang="ko-KR" sz="2000" b="0" dirty="0" smtClean="0">
                        <a:solidFill>
                          <a:schemeClr val="bg1"/>
                        </a:solidFill>
                        <a:latin typeface="휴먼모음T" pitchFamily="18" charset="-127"/>
                        <a:ea typeface="휴먼모음T" pitchFamily="18" charset="-127"/>
                      </a:endParaRPr>
                    </a:p>
                    <a:p>
                      <a:pPr algn="ctr" latinLnBrk="1"/>
                      <a:r>
                        <a:rPr lang="en-US" altLang="ko-KR" sz="2000" b="0" dirty="0" smtClean="0">
                          <a:solidFill>
                            <a:schemeClr val="bg1"/>
                          </a:solidFill>
                          <a:latin typeface="휴먼모음T" pitchFamily="18" charset="-127"/>
                          <a:ea typeface="휴먼모음T" pitchFamily="18" charset="-127"/>
                        </a:rPr>
                        <a:t>(3</a:t>
                      </a:r>
                      <a:r>
                        <a:rPr lang="ko-KR" altLang="en-US" sz="2000" b="0" dirty="0" smtClean="0">
                          <a:solidFill>
                            <a:schemeClr val="bg1"/>
                          </a:solidFill>
                          <a:latin typeface="휴먼모음T" pitchFamily="18" charset="-127"/>
                          <a:ea typeface="휴먼모음T" pitchFamily="18" charset="-127"/>
                        </a:rPr>
                        <a:t>점</a:t>
                      </a:r>
                      <a:r>
                        <a:rPr lang="en-US" altLang="ko-KR" sz="2000" b="0" dirty="0" smtClean="0">
                          <a:solidFill>
                            <a:schemeClr val="bg1"/>
                          </a:solidFill>
                          <a:latin typeface="휴먼모음T" pitchFamily="18" charset="-127"/>
                          <a:ea typeface="휴먼모음T" pitchFamily="18" charset="-127"/>
                        </a:rPr>
                        <a:t>)</a:t>
                      </a:r>
                      <a:endParaRPr lang="ko-KR" altLang="en-US" sz="2000" b="0" dirty="0">
                        <a:solidFill>
                          <a:schemeClr val="bg1"/>
                        </a:solidFill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2000" dirty="0" smtClean="0">
                        <a:latin typeface="휴먼모음T" pitchFamily="18" charset="-127"/>
                        <a:ea typeface="휴먼모음T" pitchFamily="18" charset="-127"/>
                      </a:endParaRPr>
                    </a:p>
                    <a:p>
                      <a:pPr algn="ctr" latinLnBrk="1"/>
                      <a:r>
                        <a:rPr lang="ko-KR" altLang="en-US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답안의 흐름이 자연스럽고 체계적인가</a:t>
                      </a:r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?</a:t>
                      </a:r>
                      <a:r>
                        <a:rPr lang="en-US" altLang="ko-KR" sz="2000" baseline="0" dirty="0" smtClean="0">
                          <a:latin typeface="휴먼모음T" pitchFamily="18" charset="-127"/>
                          <a:ea typeface="휴먼모음T" pitchFamily="18" charset="-127"/>
                        </a:rPr>
                        <a:t> (2</a:t>
                      </a:r>
                      <a:r>
                        <a:rPr lang="ko-KR" altLang="en-US" sz="2000" baseline="0" dirty="0" smtClean="0">
                          <a:latin typeface="휴먼모음T" pitchFamily="18" charset="-127"/>
                          <a:ea typeface="휴먼모음T" pitchFamily="18" charset="-127"/>
                        </a:rPr>
                        <a:t>점</a:t>
                      </a:r>
                      <a:r>
                        <a:rPr lang="en-US" altLang="ko-KR" sz="2000" baseline="0" dirty="0" smtClean="0">
                          <a:latin typeface="휴먼모음T" pitchFamily="18" charset="-127"/>
                          <a:ea typeface="휴먼모음T" pitchFamily="18" charset="-127"/>
                        </a:rPr>
                        <a:t>)</a:t>
                      </a:r>
                    </a:p>
                    <a:p>
                      <a:pPr algn="ctr" latinLnBrk="1"/>
                      <a:endParaRPr lang="en-US" altLang="ko-KR" sz="2000" baseline="0" dirty="0" smtClean="0">
                        <a:latin typeface="휴먼모음T" pitchFamily="18" charset="-127"/>
                        <a:ea typeface="휴먼모음T" pitchFamily="18" charset="-127"/>
                      </a:endParaRPr>
                    </a:p>
                    <a:p>
                      <a:pPr algn="ctr" latinLnBrk="1"/>
                      <a:r>
                        <a:rPr lang="ko-KR" altLang="en-US" sz="2000" baseline="0" dirty="0" smtClean="0">
                          <a:latin typeface="휴먼모음T" pitchFamily="18" charset="-127"/>
                          <a:ea typeface="휴먼모음T" pitchFamily="18" charset="-127"/>
                        </a:rPr>
                        <a:t>내용에 적합한 구성</a:t>
                      </a:r>
                      <a:r>
                        <a:rPr lang="en-US" altLang="ko-KR" sz="2000" baseline="0" dirty="0" smtClean="0">
                          <a:latin typeface="휴먼모음T" pitchFamily="18" charset="-127"/>
                          <a:ea typeface="휴먼모음T" pitchFamily="18" charset="-127"/>
                        </a:rPr>
                        <a:t>, </a:t>
                      </a:r>
                      <a:r>
                        <a:rPr lang="ko-KR" altLang="en-US" sz="2000" baseline="0" dirty="0" smtClean="0">
                          <a:latin typeface="휴먼모음T" pitchFamily="18" charset="-127"/>
                          <a:ea typeface="휴먼모음T" pitchFamily="18" charset="-127"/>
                        </a:rPr>
                        <a:t>전개방식을 사용했는가</a:t>
                      </a:r>
                      <a:r>
                        <a:rPr lang="en-US" altLang="ko-KR" sz="2000" baseline="0" dirty="0" smtClean="0">
                          <a:latin typeface="휴먼모음T" pitchFamily="18" charset="-127"/>
                          <a:ea typeface="휴먼모음T" pitchFamily="18" charset="-127"/>
                        </a:rPr>
                        <a:t>? (1</a:t>
                      </a:r>
                      <a:r>
                        <a:rPr lang="ko-KR" altLang="en-US" sz="2000" baseline="0" dirty="0" smtClean="0">
                          <a:latin typeface="휴먼모음T" pitchFamily="18" charset="-127"/>
                          <a:ea typeface="휴먼모음T" pitchFamily="18" charset="-127"/>
                        </a:rPr>
                        <a:t>점</a:t>
                      </a:r>
                      <a:r>
                        <a:rPr lang="en-US" altLang="ko-KR" sz="2000" baseline="0" dirty="0" smtClean="0">
                          <a:latin typeface="휴먼모음T" pitchFamily="18" charset="-127"/>
                          <a:ea typeface="휴먼모음T" pitchFamily="18" charset="-127"/>
                        </a:rPr>
                        <a:t>)</a:t>
                      </a:r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</a:tr>
              <a:tr h="1576077">
                <a:tc>
                  <a:txBody>
                    <a:bodyPr/>
                    <a:lstStyle/>
                    <a:p>
                      <a:pPr algn="ctr" latinLnBrk="1"/>
                      <a:endParaRPr lang="en-US" altLang="ko-KR" sz="2000" b="0" dirty="0" smtClean="0">
                        <a:solidFill>
                          <a:schemeClr val="bg1"/>
                        </a:solidFill>
                        <a:latin typeface="휴먼모음T" pitchFamily="18" charset="-127"/>
                        <a:ea typeface="휴먼모음T" pitchFamily="18" charset="-127"/>
                      </a:endParaRPr>
                    </a:p>
                    <a:p>
                      <a:pPr algn="ctr" latinLnBrk="1"/>
                      <a:r>
                        <a:rPr lang="ko-KR" altLang="en-US" sz="2000" b="0" dirty="0" smtClean="0">
                          <a:solidFill>
                            <a:schemeClr val="bg1"/>
                          </a:solidFill>
                          <a:latin typeface="휴먼모음T" pitchFamily="18" charset="-127"/>
                          <a:ea typeface="휴먼모음T" pitchFamily="18" charset="-127"/>
                        </a:rPr>
                        <a:t>표현 및 표기</a:t>
                      </a:r>
                      <a:endParaRPr lang="en-US" altLang="ko-KR" sz="2000" b="0" dirty="0" smtClean="0">
                        <a:solidFill>
                          <a:schemeClr val="bg1"/>
                        </a:solidFill>
                        <a:latin typeface="휴먼모음T" pitchFamily="18" charset="-127"/>
                        <a:ea typeface="휴먼모음T" pitchFamily="18" charset="-127"/>
                      </a:endParaRPr>
                    </a:p>
                    <a:p>
                      <a:pPr algn="ctr" latinLnBrk="1"/>
                      <a:endParaRPr lang="en-US" altLang="ko-KR" sz="2000" b="0" dirty="0" smtClean="0">
                        <a:solidFill>
                          <a:schemeClr val="bg1"/>
                        </a:solidFill>
                        <a:latin typeface="휴먼모음T" pitchFamily="18" charset="-127"/>
                        <a:ea typeface="휴먼모음T" pitchFamily="18" charset="-127"/>
                      </a:endParaRPr>
                    </a:p>
                    <a:p>
                      <a:pPr algn="ctr" latinLnBrk="1"/>
                      <a:r>
                        <a:rPr lang="en-US" altLang="ko-KR" sz="2000" b="0" dirty="0" smtClean="0">
                          <a:solidFill>
                            <a:schemeClr val="bg1"/>
                          </a:solidFill>
                          <a:latin typeface="휴먼모음T" pitchFamily="18" charset="-127"/>
                          <a:ea typeface="휴먼모음T" pitchFamily="18" charset="-127"/>
                        </a:rPr>
                        <a:t>(2</a:t>
                      </a:r>
                      <a:r>
                        <a:rPr lang="ko-KR" altLang="en-US" sz="2000" b="0" dirty="0" smtClean="0">
                          <a:solidFill>
                            <a:schemeClr val="bg1"/>
                          </a:solidFill>
                          <a:latin typeface="휴먼모음T" pitchFamily="18" charset="-127"/>
                          <a:ea typeface="휴먼모음T" pitchFamily="18" charset="-127"/>
                        </a:rPr>
                        <a:t>점</a:t>
                      </a:r>
                      <a:r>
                        <a:rPr lang="en-US" altLang="ko-KR" sz="2000" b="0" dirty="0" smtClean="0">
                          <a:solidFill>
                            <a:schemeClr val="bg1"/>
                          </a:solidFill>
                          <a:latin typeface="휴먼모음T" pitchFamily="18" charset="-127"/>
                          <a:ea typeface="휴먼모음T" pitchFamily="18" charset="-127"/>
                        </a:rPr>
                        <a:t>)</a:t>
                      </a:r>
                    </a:p>
                    <a:p>
                      <a:pPr algn="ctr" latinLnBrk="1"/>
                      <a:endParaRPr lang="ko-KR" altLang="en-US" sz="2000" b="0" dirty="0">
                        <a:solidFill>
                          <a:schemeClr val="bg1"/>
                        </a:solidFill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2000" dirty="0" smtClean="0">
                        <a:latin typeface="휴먼모음T" pitchFamily="18" charset="-127"/>
                        <a:ea typeface="휴먼모음T" pitchFamily="18" charset="-127"/>
                      </a:endParaRPr>
                    </a:p>
                    <a:p>
                      <a:pPr algn="ctr" latinLnBrk="1"/>
                      <a:r>
                        <a:rPr lang="ko-KR" altLang="en-US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적절한 단어</a:t>
                      </a:r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, </a:t>
                      </a:r>
                      <a:r>
                        <a:rPr lang="ko-KR" altLang="en-US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개념 및 용어를 사용하였는가</a:t>
                      </a:r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? (1</a:t>
                      </a:r>
                      <a:r>
                        <a:rPr lang="ko-KR" altLang="en-US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점</a:t>
                      </a:r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)</a:t>
                      </a:r>
                    </a:p>
                    <a:p>
                      <a:pPr algn="ctr" latinLnBrk="1"/>
                      <a:endParaRPr lang="en-US" altLang="ko-KR" sz="2000" dirty="0" smtClean="0">
                        <a:latin typeface="휴먼모음T" pitchFamily="18" charset="-127"/>
                        <a:ea typeface="휴먼모음T" pitchFamily="18" charset="-127"/>
                      </a:endParaRPr>
                    </a:p>
                    <a:p>
                      <a:pPr algn="ctr" latinLnBrk="1"/>
                      <a:r>
                        <a:rPr lang="ko-KR" altLang="en-US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분량을 규칙과 조건에 맞추어 작성하였는가</a:t>
                      </a:r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? (1</a:t>
                      </a:r>
                      <a:r>
                        <a:rPr lang="ko-KR" altLang="en-US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점</a:t>
                      </a:r>
                      <a:r>
                        <a:rPr lang="en-US" altLang="ko-KR" sz="2000" dirty="0" smtClean="0">
                          <a:latin typeface="휴먼모음T" pitchFamily="18" charset="-127"/>
                          <a:ea typeface="휴먼모음T" pitchFamily="18" charset="-127"/>
                        </a:rPr>
                        <a:t>)</a:t>
                      </a:r>
                    </a:p>
                    <a:p>
                      <a:pPr algn="ctr" latinLnBrk="1"/>
                      <a:endParaRPr lang="ko-KR" altLang="en-US" sz="2000" dirty="0">
                        <a:latin typeface="휴먼모음T" pitchFamily="18" charset="-127"/>
                        <a:ea typeface="휴먼모음T" pitchFamily="18" charset="-127"/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246</Words>
  <Application>Microsoft Office PowerPoint</Application>
  <PresentationFormat>화면 슬라이드 쇼(4:3)</PresentationFormat>
  <Paragraphs>87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장동준</dc:creator>
  <cp:lastModifiedBy>상담실1</cp:lastModifiedBy>
  <cp:revision>51</cp:revision>
  <dcterms:created xsi:type="dcterms:W3CDTF">2010-11-24T04:02:50Z</dcterms:created>
  <dcterms:modified xsi:type="dcterms:W3CDTF">2010-12-17T07:56:37Z</dcterms:modified>
</cp:coreProperties>
</file>