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D33751-0DAE-47C4-9E3B-40270131E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8C1AAD-B105-49BF-9ED5-ED03AE15E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D9FCD6-A1A3-4748-BD75-6AAB966C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947311-5167-4524-B53B-A6D40882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01E7BA-842D-49F5-AB0A-70547519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20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F90CB4-4BA1-4165-9B2A-B60E58CF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1CF6AF0-BDAA-4276-B157-A3D2A9B4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C45BD3-5315-4A28-92A3-BF7DF95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5A5A45-F1E5-44A6-84E8-A3E1B3CB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2613AB-62F6-4840-9D0A-1D37943C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15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B40FB95-185D-4F61-92E7-407EDB397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D924549-BCCE-405E-B29A-A0C2B42EF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30C8A-52FC-4B1F-8958-525EDDE1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3FDECF-AE4B-433C-A889-75469943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B13F34-4F9D-42B2-AA56-25EB2404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23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5AAA29-FC16-4548-9DA1-EF3C0ED45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98D549-0201-4786-A901-F567ACF0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A8504B-F191-4A5F-8E9D-7D258FAF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514749-6C23-401D-9F3D-754E769B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6CEE78-6487-4C5B-BDC0-23F7E584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95E9DD-5D4F-4FC7-8009-396616EB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3E4EE6-1F4C-40E1-9EC2-DACE1161C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67D2DD-1848-40B6-A2C4-7E22B729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6A5047-CB17-4DDA-8F8C-BA42CFE4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862167-3C6A-4EA4-B169-02EB1AF8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2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D053EF-8841-4AD3-96AC-1863D7C2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F9D3D4-D362-4E39-821E-04FF02A6E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590B3A6-55AE-4CE5-B593-C4C640024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3F7E72-D958-455F-9757-08146AAC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E120E4-DA7A-4B5A-B12A-052F8A34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77D2EA-0D76-4DD0-A6EE-3CB1259E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0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F0BAF3-E153-40F6-983E-F4B0BC4F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D82723-737C-4516-94A2-80FE0FF40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84B3BA-8987-4EB7-8FDD-40C04E798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05E0935-34D1-46EE-B21F-DA33889C0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3C53BB-4C48-427E-9A82-9F67F9448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ECE77F-4127-4355-ACD2-66BD5B3B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06BA90F-2666-41F1-8102-A1251C48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400A293-EC11-4C9A-A287-744E5ECC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94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1EEF7D-D600-4B79-8505-5EDF330E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EF8354-36A8-4EBE-BEA6-370B7985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F0B2BB3-CA24-413F-8A8E-A1C7AD98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050953-6855-4484-8532-4307CEF4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51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B2006CA-0E7F-4C33-81CC-AC72BA5B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1C7DF14-B32E-4D15-B10A-4B740392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C76209-6078-4B6A-89F0-F116BC07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50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8BA674-54E5-4D83-9DE1-E3B48484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E31280-FE1A-46BC-9417-37CAD7302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001660-8662-4DCB-8251-D1F804436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B3FE1D-81FB-4001-9E9B-7BEDCF5B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52B44D-A7B2-4A3E-BD03-BDFF131A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E2A285-BBE7-4C5F-803F-C044EE65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62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3B9ADF-EBBF-479D-837F-D3E6CC53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DC3E3C3-72EC-483F-8C24-ED9B88A7D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C9A373-E439-41A5-992D-41FE4863D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BD48F6-85E0-4CDB-B8F8-AF0CA6D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A1438B-1F12-4627-95CB-10C0DCEC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2A5738-13C0-45F6-A5C9-EA0199B5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01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FB06EC1-E749-4620-B35F-27158260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672EDA-0507-408F-BDFC-2A422638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B13C2F-5D7A-4C64-A615-2BFCB45E0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1272F7-1706-44AF-A463-C3D65339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899B27-B0B5-4BEE-A5E1-75D310D24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6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8FBFE4-8620-4F53-8908-AC7A63692DA1}"/>
              </a:ext>
            </a:extLst>
          </p:cNvPr>
          <p:cNvSpPr txBox="1"/>
          <p:nvPr/>
        </p:nvSpPr>
        <p:spPr>
          <a:xfrm>
            <a:off x="3047301" y="60944"/>
            <a:ext cx="6094602" cy="3663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200" b="1" i="0">
                <a:solidFill>
                  <a:srgbClr val="FF008C"/>
                </a:solidFill>
                <a:effectLst/>
                <a:latin typeface="inherit"/>
              </a:rPr>
              <a:t>식품미생물학 총평</a:t>
            </a:r>
            <a:r>
              <a:rPr lang="ko-KR" altLang="en-US" sz="1200" b="0" i="0">
                <a:solidFill>
                  <a:srgbClr val="000000"/>
                </a:solidFill>
                <a:effectLst/>
                <a:latin typeface="HelveticaNeue"/>
              </a:rPr>
              <a:t>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간단하게 남깁니다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200" b="1" i="0" dirty="0">
                <a:solidFill>
                  <a:srgbClr val="AA1F91"/>
                </a:solidFill>
                <a:effectLst/>
                <a:latin typeface="inherit"/>
              </a:rPr>
              <a:t>1.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 전체적인 난이도를 상중하로 구분했을 때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,</a:t>
            </a:r>
            <a:r>
              <a:rPr lang="ko-KR" altLang="en-US" sz="1200" b="1" i="0" dirty="0">
                <a:solidFill>
                  <a:srgbClr val="000000"/>
                </a:solidFill>
                <a:effectLst/>
                <a:latin typeface="inherit"/>
              </a:rPr>
              <a:t>「</a:t>
            </a:r>
            <a:r>
              <a:rPr lang="ko-KR" altLang="en-US" sz="1200" b="1" i="0" dirty="0" err="1">
                <a:solidFill>
                  <a:srgbClr val="000000"/>
                </a:solidFill>
                <a:effectLst/>
                <a:latin typeface="inherit"/>
              </a:rPr>
              <a:t>중」이나</a:t>
            </a:r>
            <a:r>
              <a:rPr lang="ko-KR" altLang="en-US" sz="1200" b="1" i="0" dirty="0">
                <a:solidFill>
                  <a:srgbClr val="000000"/>
                </a:solidFill>
                <a:effectLst/>
                <a:latin typeface="inherit"/>
              </a:rPr>
              <a:t> 「중하」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정도로 생각됩니다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 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  <a:p>
            <a:pPr algn="just" fontAlgn="base">
              <a:lnSpc>
                <a:spcPct val="150000"/>
              </a:lnSpc>
            </a:pP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대체적으로 지문이 길지 않았고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,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우리가 공부한 내용에서 모두 출제되었기 때문에 수험생 여러분들이 큰 어려움 없이 정답을 </a:t>
            </a:r>
            <a:r>
              <a:rPr lang="ko-KR" altLang="en-US" sz="1200" b="0" i="0" dirty="0" err="1">
                <a:solidFill>
                  <a:srgbClr val="000000"/>
                </a:solidFill>
                <a:effectLst/>
                <a:latin typeface="HelveticaNeue"/>
              </a:rPr>
              <a:t>찾아갔으리라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 생각됩니다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200" b="1" i="0" dirty="0">
                <a:solidFill>
                  <a:srgbClr val="AA1F91"/>
                </a:solidFill>
                <a:effectLst/>
                <a:latin typeface="inherit"/>
              </a:rPr>
              <a:t>2. 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세균파트가 </a:t>
            </a:r>
            <a:r>
              <a:rPr lang="en-US" altLang="ko-KR" sz="1200" b="1" i="0" u="sng" dirty="0">
                <a:solidFill>
                  <a:srgbClr val="000000"/>
                </a:solidFill>
                <a:effectLst/>
                <a:latin typeface="inherit"/>
              </a:rPr>
              <a:t>7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문항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으로 가장 많이 출제되었고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, 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미생물의 생육 및 환경파트가 </a:t>
            </a:r>
            <a:r>
              <a:rPr lang="en-US" altLang="ko-KR" sz="1200" b="1" i="0" u="sng" dirty="0">
                <a:solidFill>
                  <a:srgbClr val="000000"/>
                </a:solidFill>
                <a:effectLst/>
                <a:latin typeface="inherit"/>
              </a:rPr>
              <a:t>3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문항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, 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효모와 곰팡이 파트가 각각 </a:t>
            </a:r>
            <a:r>
              <a:rPr lang="en-US" altLang="ko-KR" sz="1200" b="1" i="0" u="sng" dirty="0">
                <a:solidFill>
                  <a:srgbClr val="000000"/>
                </a:solidFill>
                <a:effectLst/>
                <a:latin typeface="inherit"/>
              </a:rPr>
              <a:t>2</a:t>
            </a:r>
            <a:r>
              <a:rPr lang="ko-KR" altLang="en-US" sz="1200" b="1" i="0" u="sng" dirty="0" err="1">
                <a:solidFill>
                  <a:srgbClr val="000000"/>
                </a:solidFill>
                <a:effectLst/>
                <a:latin typeface="inherit"/>
              </a:rPr>
              <a:t>문항씩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 출제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되었습니다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 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미생물학자와 </a:t>
            </a:r>
            <a:r>
              <a:rPr lang="ko-KR" altLang="en-US" sz="1200" b="1" i="0" u="sng" dirty="0" err="1">
                <a:solidFill>
                  <a:srgbClr val="000000"/>
                </a:solidFill>
                <a:effectLst/>
                <a:latin typeface="inherit"/>
              </a:rPr>
              <a:t>명명법</a:t>
            </a:r>
            <a:r>
              <a:rPr lang="en-US" altLang="ko-KR" sz="1200" b="1" i="0" u="sng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배지 등 다른 파트에서 </a:t>
            </a:r>
            <a:r>
              <a:rPr lang="en-US" altLang="ko-KR" sz="1200" b="1" i="0" u="sng" dirty="0">
                <a:solidFill>
                  <a:srgbClr val="000000"/>
                </a:solidFill>
                <a:effectLst/>
                <a:latin typeface="inherit"/>
              </a:rPr>
              <a:t>1</a:t>
            </a:r>
            <a:r>
              <a:rPr lang="ko-KR" altLang="en-US" sz="1200" b="1" i="0" u="sng" dirty="0" err="1">
                <a:solidFill>
                  <a:srgbClr val="000000"/>
                </a:solidFill>
                <a:effectLst/>
                <a:latin typeface="inherit"/>
              </a:rPr>
              <a:t>문항씩</a:t>
            </a:r>
            <a:r>
              <a:rPr lang="ko-KR" altLang="en-US" sz="1200" b="1" i="0" u="sng" dirty="0">
                <a:solidFill>
                  <a:srgbClr val="000000"/>
                </a:solidFill>
                <a:effectLst/>
                <a:latin typeface="inherit"/>
              </a:rPr>
              <a:t> 출제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되었습니다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 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200" b="1" i="0" dirty="0">
                <a:solidFill>
                  <a:srgbClr val="AA1F91"/>
                </a:solidFill>
                <a:effectLst/>
                <a:latin typeface="inherit"/>
              </a:rPr>
              <a:t>3.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기출문제를 통해 </a:t>
            </a:r>
            <a:r>
              <a:rPr lang="ko-KR" altLang="en-US" sz="1200" b="0" i="0" dirty="0" err="1">
                <a:solidFill>
                  <a:srgbClr val="000000"/>
                </a:solidFill>
                <a:effectLst/>
                <a:latin typeface="HelveticaNeue"/>
              </a:rPr>
              <a:t>여러번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 복습해 온 </a:t>
            </a:r>
            <a:r>
              <a:rPr lang="ko-KR" altLang="en-US" sz="1200" b="1" i="0" u="sng" dirty="0">
                <a:solidFill>
                  <a:srgbClr val="FF0010"/>
                </a:solidFill>
                <a:effectLst/>
                <a:latin typeface="inherit"/>
              </a:rPr>
              <a:t>선택배지</a:t>
            </a:r>
            <a:r>
              <a:rPr lang="en-US" altLang="ko-KR" sz="1200" b="1" i="0" u="sng" dirty="0">
                <a:solidFill>
                  <a:srgbClr val="FF0010"/>
                </a:solidFill>
                <a:effectLst/>
                <a:latin typeface="inherit"/>
              </a:rPr>
              <a:t>, </a:t>
            </a:r>
            <a:r>
              <a:rPr lang="ko-KR" altLang="en-US" sz="1200" b="1" i="0" u="sng" dirty="0">
                <a:solidFill>
                  <a:srgbClr val="FF0010"/>
                </a:solidFill>
                <a:effectLst/>
                <a:latin typeface="inherit"/>
              </a:rPr>
              <a:t>미생물 </a:t>
            </a:r>
            <a:r>
              <a:rPr lang="ko-KR" altLang="en-US" sz="1200" b="1" i="0" u="sng" dirty="0" err="1">
                <a:solidFill>
                  <a:srgbClr val="FF0010"/>
                </a:solidFill>
                <a:effectLst/>
                <a:latin typeface="inherit"/>
              </a:rPr>
              <a:t>명명법</a:t>
            </a:r>
            <a:r>
              <a:rPr lang="en-US" altLang="ko-KR" sz="1200" b="1" i="0" u="sng" dirty="0">
                <a:solidFill>
                  <a:srgbClr val="FF0010"/>
                </a:solidFill>
                <a:effectLst/>
                <a:latin typeface="inherit"/>
              </a:rPr>
              <a:t>, </a:t>
            </a:r>
            <a:r>
              <a:rPr lang="ko-KR" altLang="en-US" sz="1200" b="1" i="0" u="sng" dirty="0" err="1">
                <a:solidFill>
                  <a:srgbClr val="FF0010"/>
                </a:solidFill>
                <a:effectLst/>
                <a:latin typeface="inherit"/>
              </a:rPr>
              <a:t>세대수</a:t>
            </a:r>
            <a:r>
              <a:rPr lang="ko-KR" altLang="en-US" sz="1200" b="1" i="0" u="sng" dirty="0">
                <a:solidFill>
                  <a:srgbClr val="FF0010"/>
                </a:solidFill>
                <a:effectLst/>
                <a:latin typeface="inherit"/>
              </a:rPr>
              <a:t> 산출</a:t>
            </a:r>
            <a:r>
              <a:rPr lang="en-US" altLang="ko-KR" sz="1200" b="1" i="0" u="sng" dirty="0">
                <a:solidFill>
                  <a:srgbClr val="FF0010"/>
                </a:solidFill>
                <a:effectLst/>
                <a:latin typeface="inherit"/>
              </a:rPr>
              <a:t>, </a:t>
            </a:r>
            <a:r>
              <a:rPr lang="ko-KR" altLang="en-US" sz="1200" b="1" i="0" u="sng" dirty="0" err="1">
                <a:solidFill>
                  <a:srgbClr val="FF0010"/>
                </a:solidFill>
                <a:effectLst/>
                <a:latin typeface="inherit"/>
              </a:rPr>
              <a:t>최확수법</a:t>
            </a:r>
            <a:r>
              <a:rPr lang="en-US" altLang="ko-KR" sz="1200" b="1" i="0" u="sng" dirty="0">
                <a:solidFill>
                  <a:srgbClr val="FF0010"/>
                </a:solidFill>
                <a:effectLst/>
                <a:latin typeface="inherit"/>
              </a:rPr>
              <a:t>, </a:t>
            </a:r>
            <a:r>
              <a:rPr lang="ko-KR" altLang="en-US" sz="1200" b="1" i="0" u="sng" dirty="0">
                <a:solidFill>
                  <a:srgbClr val="FF0010"/>
                </a:solidFill>
                <a:effectLst/>
                <a:latin typeface="inherit"/>
              </a:rPr>
              <a:t>생육에 영향을 주는 외적인자 등이 출제</a:t>
            </a:r>
            <a:r>
              <a:rPr lang="ko-KR" altLang="en-US" sz="1200" b="0" i="0" u="sng" dirty="0">
                <a:solidFill>
                  <a:srgbClr val="000000"/>
                </a:solidFill>
                <a:effectLst/>
                <a:latin typeface="inherit"/>
              </a:rPr>
              <a:t>​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되어 쉽게 문제를 해결했을 것이고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특히 특별반에서 공부한 </a:t>
            </a:r>
            <a:r>
              <a:rPr lang="ko-KR" altLang="en-US" sz="1200" b="1" i="0" u="sng" dirty="0">
                <a:solidFill>
                  <a:srgbClr val="FF0010"/>
                </a:solidFill>
                <a:effectLst/>
                <a:latin typeface="inherit"/>
              </a:rPr>
              <a:t>편모의 주화성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이나 실전모의고사에 추가 설명해 준 </a:t>
            </a:r>
            <a:r>
              <a:rPr lang="ko-KR" altLang="en-US" sz="1200" b="1" i="0" u="sng" dirty="0" err="1">
                <a:solidFill>
                  <a:srgbClr val="FF0010"/>
                </a:solidFill>
                <a:effectLst/>
                <a:latin typeface="inherit"/>
              </a:rPr>
              <a:t>비피더스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 문제가 출제되어 빠르게 정답을 맞췄을 것으로 생각됩니다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. 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  <a:p>
            <a:pPr algn="just" fontAlgn="base">
              <a:lnSpc>
                <a:spcPct val="150000"/>
              </a:lnSpc>
            </a:pP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그동안 어려운 식품미생물학 공부하느라 정말 힘들었었는데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,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문제를 술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~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술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~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풀어가는 기쁨을 </a:t>
            </a:r>
            <a:r>
              <a:rPr lang="ko-KR" altLang="en-US" sz="1200" b="0" i="0" dirty="0" err="1">
                <a:solidFill>
                  <a:srgbClr val="000000"/>
                </a:solidFill>
                <a:effectLst/>
                <a:latin typeface="HelveticaNeue"/>
              </a:rPr>
              <a:t>느낄수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 있었지 않았나 생각해봅니다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~ </a:t>
            </a:r>
            <a:r>
              <a:rPr lang="ko-KR" altLang="en-US" sz="1200" b="0" i="0" dirty="0">
                <a:solidFill>
                  <a:srgbClr val="000000"/>
                </a:solidFill>
                <a:effectLst/>
                <a:latin typeface="HelveticaNeue"/>
              </a:rPr>
              <a:t>정말 </a:t>
            </a:r>
            <a:r>
              <a:rPr lang="ko-KR" altLang="en-US" sz="1200" b="0" i="0" dirty="0" err="1">
                <a:solidFill>
                  <a:srgbClr val="000000"/>
                </a:solidFill>
                <a:effectLst/>
                <a:latin typeface="HelveticaNeue"/>
              </a:rPr>
              <a:t>고생많았어요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HelveticaNeue"/>
              </a:rPr>
              <a:t>!!</a:t>
            </a: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6BB2C2F-AE98-48E2-84FE-E063A4EAE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739" y="3877200"/>
            <a:ext cx="61817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5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Apple SD Gothic Neo</vt:lpstr>
      <vt:lpstr>HelveticaNeue</vt:lpstr>
      <vt:lpstr>inherit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원석 양</dc:creator>
  <cp:lastModifiedBy>원석 양</cp:lastModifiedBy>
  <cp:revision>2</cp:revision>
  <dcterms:created xsi:type="dcterms:W3CDTF">2024-03-18T08:48:30Z</dcterms:created>
  <dcterms:modified xsi:type="dcterms:W3CDTF">2024-03-18T08:49:01Z</dcterms:modified>
</cp:coreProperties>
</file>